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2" r:id="rId6"/>
    <p:sldId id="260" r:id="rId7"/>
    <p:sldId id="261" r:id="rId8"/>
    <p:sldId id="263" r:id="rId9"/>
    <p:sldId id="264" r:id="rId10"/>
    <p:sldId id="265" r:id="rId11"/>
    <p:sldId id="266" r:id="rId12"/>
    <p:sldId id="267" r:id="rId13"/>
    <p:sldId id="268" r:id="rId14"/>
    <p:sldId id="269" r:id="rId15"/>
    <p:sldId id="270"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B61BEF0D-F0BB-DE4B-95CE-6DB70DBA9567}" type="datetimeFigureOut">
              <a:rPr lang="en-US" dirty="0"/>
              <a:pPr/>
              <a:t>11/9/2025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11/9/2025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11/9/2025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11/9/2025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11/9/2025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11/9/2025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11/9/2025</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50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50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50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4pPr>
      <a:lvl5pPr marL="21145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mailto:mquintana@upn.mx" TargetMode="External"/><Relationship Id="rId2" Type="http://schemas.openxmlformats.org/officeDocument/2006/relationships/hyperlink" Target="mailto:moy-quinta9110@Hotmail.com"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19456" y="51714"/>
            <a:ext cx="10964091" cy="1957402"/>
          </a:xfrm>
        </p:spPr>
        <p:txBody>
          <a:bodyPr>
            <a:normAutofit/>
          </a:bodyPr>
          <a:lstStyle/>
          <a:p>
            <a:pPr algn="ctr"/>
            <a:r>
              <a:rPr lang="es-MX" sz="2800" b="1" dirty="0">
                <a:solidFill>
                  <a:schemeClr val="bg1"/>
                </a:solidFill>
              </a:rPr>
              <a:t>Estrategias de detección y prevención de prácticas depredadoras y de uso común de las granjas de artículos científicos" (</a:t>
            </a:r>
            <a:r>
              <a:rPr lang="es-MX" sz="2800" b="1" dirty="0" err="1">
                <a:solidFill>
                  <a:schemeClr val="bg1"/>
                </a:solidFill>
              </a:rPr>
              <a:t>paper</a:t>
            </a:r>
            <a:r>
              <a:rPr lang="es-MX" sz="2800" b="1" dirty="0">
                <a:solidFill>
                  <a:schemeClr val="bg1"/>
                </a:solidFill>
              </a:rPr>
              <a:t> </a:t>
            </a:r>
            <a:r>
              <a:rPr lang="es-MX" sz="2800" b="1" dirty="0" err="1">
                <a:solidFill>
                  <a:schemeClr val="bg1"/>
                </a:solidFill>
              </a:rPr>
              <a:t>mills</a:t>
            </a:r>
            <a:r>
              <a:rPr lang="es-MX" sz="2800" b="1" dirty="0">
                <a:solidFill>
                  <a:schemeClr val="bg1"/>
                </a:solidFill>
              </a:rPr>
              <a:t>) y editoriales depredadoras</a:t>
            </a:r>
          </a:p>
        </p:txBody>
      </p:sp>
      <p:sp>
        <p:nvSpPr>
          <p:cNvPr id="6" name="Subtítulo 5"/>
          <p:cNvSpPr>
            <a:spLocks noGrp="1"/>
          </p:cNvSpPr>
          <p:nvPr>
            <p:ph type="subTitle" idx="1"/>
          </p:nvPr>
        </p:nvSpPr>
        <p:spPr>
          <a:xfrm>
            <a:off x="4053016" y="2723523"/>
            <a:ext cx="6400800" cy="1799050"/>
          </a:xfrm>
        </p:spPr>
        <p:txBody>
          <a:bodyPr/>
          <a:lstStyle/>
          <a:p>
            <a:r>
              <a:rPr lang="es-MX" b="1" dirty="0" smtClean="0">
                <a:solidFill>
                  <a:schemeClr val="tx1"/>
                </a:solidFill>
              </a:rPr>
              <a:t>L.B. </a:t>
            </a:r>
            <a:r>
              <a:rPr lang="es-MX" b="1" dirty="0" err="1" smtClean="0">
                <a:solidFill>
                  <a:schemeClr val="tx1"/>
                </a:solidFill>
              </a:rPr>
              <a:t>Moises</a:t>
            </a:r>
            <a:r>
              <a:rPr lang="es-MX" b="1" dirty="0" smtClean="0">
                <a:solidFill>
                  <a:schemeClr val="tx1"/>
                </a:solidFill>
              </a:rPr>
              <a:t> Quintana </a:t>
            </a:r>
            <a:r>
              <a:rPr lang="es-MX" b="1" dirty="0" err="1" smtClean="0">
                <a:solidFill>
                  <a:schemeClr val="tx1"/>
                </a:solidFill>
              </a:rPr>
              <a:t>Arevalo</a:t>
            </a:r>
            <a:r>
              <a:rPr lang="es-MX" b="1" dirty="0" smtClean="0">
                <a:solidFill>
                  <a:schemeClr val="tx1"/>
                </a:solidFill>
              </a:rPr>
              <a:t> </a:t>
            </a:r>
          </a:p>
          <a:p>
            <a:endParaRPr lang="es-MX" b="1" dirty="0">
              <a:solidFill>
                <a:schemeClr val="tx1"/>
              </a:solidFill>
            </a:endParaRPr>
          </a:p>
          <a:p>
            <a:r>
              <a:rPr lang="es-MX" b="1" dirty="0" smtClean="0">
                <a:solidFill>
                  <a:schemeClr val="tx1"/>
                </a:solidFill>
              </a:rPr>
              <a:t>Correo: mquintana@upn.mx</a:t>
            </a:r>
            <a:endParaRPr lang="es-MX" b="1" dirty="0">
              <a:solidFill>
                <a:schemeClr val="tx1"/>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69254"/>
            <a:ext cx="2857500" cy="1514475"/>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3719" y="6058012"/>
            <a:ext cx="2995210" cy="663146"/>
          </a:xfrm>
          <a:prstGeom prst="rect">
            <a:avLst/>
          </a:prstGeom>
        </p:spPr>
      </p:pic>
      <p:pic>
        <p:nvPicPr>
          <p:cNvPr id="8" name="Imagen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886325"/>
            <a:ext cx="2324100" cy="1971675"/>
          </a:xfrm>
          <a:prstGeom prst="rect">
            <a:avLst/>
          </a:prstGeom>
        </p:spPr>
      </p:pic>
      <p:pic>
        <p:nvPicPr>
          <p:cNvPr id="9" name="Imagen 8"/>
          <p:cNvPicPr>
            <a:picLocks noChangeAspect="1"/>
          </p:cNvPicPr>
          <p:nvPr/>
        </p:nvPicPr>
        <p:blipFill>
          <a:blip r:embed="rId5"/>
          <a:stretch>
            <a:fillRect/>
          </a:stretch>
        </p:blipFill>
        <p:spPr>
          <a:xfrm>
            <a:off x="9366747" y="1589903"/>
            <a:ext cx="2825253" cy="6858000"/>
          </a:xfrm>
          <a:prstGeom prst="rect">
            <a:avLst/>
          </a:prstGeom>
        </p:spPr>
      </p:pic>
    </p:spTree>
    <p:extLst>
      <p:ext uri="{BB962C8B-B14F-4D97-AF65-F5344CB8AC3E}">
        <p14:creationId xmlns:p14="http://schemas.microsoft.com/office/powerpoint/2010/main" val="3263562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1804086" y="127424"/>
            <a:ext cx="8204887" cy="6034479"/>
          </a:xfrm>
          <a:prstGeom prst="rect">
            <a:avLst/>
          </a:prstGeom>
        </p:spPr>
      </p:pic>
    </p:spTree>
    <p:extLst>
      <p:ext uri="{BB962C8B-B14F-4D97-AF65-F5344CB8AC3E}">
        <p14:creationId xmlns:p14="http://schemas.microsoft.com/office/powerpoint/2010/main" val="4018579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400699" y="378940"/>
            <a:ext cx="11099323" cy="6157785"/>
          </a:xfrm>
          <a:prstGeom prst="rect">
            <a:avLst/>
          </a:prstGeom>
        </p:spPr>
      </p:pic>
    </p:spTree>
    <p:extLst>
      <p:ext uri="{BB962C8B-B14F-4D97-AF65-F5344CB8AC3E}">
        <p14:creationId xmlns:p14="http://schemas.microsoft.com/office/powerpoint/2010/main" val="12587773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lstStyle/>
          <a:p>
            <a:endParaRPr lang="es-MX" dirty="0"/>
          </a:p>
        </p:txBody>
      </p:sp>
      <p:pic>
        <p:nvPicPr>
          <p:cNvPr id="5" name="Marcador de contenido 3"/>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7900120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145992"/>
            <a:ext cx="12192000" cy="1097922"/>
          </a:xfrm>
        </p:spPr>
        <p:txBody>
          <a:bodyPr>
            <a:normAutofit fontScale="90000"/>
          </a:bodyPr>
          <a:lstStyle/>
          <a:p>
            <a:r>
              <a:rPr lang="es-MX" b="1" dirty="0">
                <a:solidFill>
                  <a:schemeClr val="bg1"/>
                </a:solidFill>
                <a:latin typeface="Calibri Light" panose="020F0302020204030204"/>
              </a:rPr>
              <a:t>CONSECUENCIAS DEL PUBLICAR </a:t>
            </a:r>
            <a:r>
              <a:rPr lang="es-MX" b="1" dirty="0" smtClean="0">
                <a:solidFill>
                  <a:schemeClr val="bg1"/>
                </a:solidFill>
                <a:latin typeface="Calibri Light" panose="020F0302020204030204"/>
              </a:rPr>
              <a:t>EN granjas- editoriales </a:t>
            </a:r>
            <a:r>
              <a:rPr lang="es-MX" b="1" dirty="0">
                <a:solidFill>
                  <a:schemeClr val="bg1"/>
                </a:solidFill>
                <a:latin typeface="Calibri Light" panose="020F0302020204030204"/>
              </a:rPr>
              <a:t>DEPREDADORAS</a:t>
            </a:r>
            <a:endParaRPr lang="es-MX" b="1" dirty="0">
              <a:solidFill>
                <a:schemeClr val="bg1"/>
              </a:solidFill>
            </a:endParaRPr>
          </a:p>
        </p:txBody>
      </p:sp>
      <p:sp>
        <p:nvSpPr>
          <p:cNvPr id="3" name="Marcador de contenido 2"/>
          <p:cNvSpPr>
            <a:spLocks noGrp="1"/>
          </p:cNvSpPr>
          <p:nvPr>
            <p:ph idx="1"/>
          </p:nvPr>
        </p:nvSpPr>
        <p:spPr>
          <a:xfrm>
            <a:off x="0" y="1161536"/>
            <a:ext cx="12192000" cy="5696464"/>
          </a:xfrm>
        </p:spPr>
        <p:txBody>
          <a:bodyPr/>
          <a:lstStyle/>
          <a:p>
            <a:r>
              <a:rPr lang="es-MX" b="1" dirty="0">
                <a:solidFill>
                  <a:schemeClr val="bg1"/>
                </a:solidFill>
                <a:latin typeface="Times New Roman" panose="02020603050405020304" pitchFamily="18" charset="0"/>
                <a:cs typeface="Times New Roman" panose="02020603050405020304" pitchFamily="18" charset="0"/>
              </a:rPr>
              <a:t>Las obras publicadas no están protegidas </a:t>
            </a:r>
          </a:p>
          <a:p>
            <a:r>
              <a:rPr lang="es-MX" b="1" dirty="0">
                <a:solidFill>
                  <a:schemeClr val="bg1"/>
                </a:solidFill>
                <a:latin typeface="Times New Roman" panose="02020603050405020304" pitchFamily="18" charset="0"/>
                <a:cs typeface="Times New Roman" panose="02020603050405020304" pitchFamily="18" charset="0"/>
              </a:rPr>
              <a:t>El trabajo no se somete a una revisión por pares o esta será deficiente  </a:t>
            </a:r>
          </a:p>
          <a:p>
            <a:r>
              <a:rPr lang="es-MX" b="1" dirty="0">
                <a:solidFill>
                  <a:schemeClr val="bg1"/>
                </a:solidFill>
                <a:latin typeface="Times New Roman" panose="02020603050405020304" pitchFamily="18" charset="0"/>
                <a:cs typeface="Times New Roman" panose="02020603050405020304" pitchFamily="18" charset="0"/>
              </a:rPr>
              <a:t>El trabajo podría desaparecer, o podría perder el acceso si desaparece la revista. </a:t>
            </a:r>
          </a:p>
          <a:p>
            <a:r>
              <a:rPr lang="es-MX" b="1" dirty="0">
                <a:solidFill>
                  <a:schemeClr val="bg1"/>
                </a:solidFill>
                <a:latin typeface="Times New Roman" panose="02020603050405020304" pitchFamily="18" charset="0"/>
                <a:cs typeface="Times New Roman" panose="02020603050405020304" pitchFamily="18" charset="0"/>
              </a:rPr>
              <a:t>Puede ser difícil para otros encontrar el trabajo, y cuando se encuentra, los demás investigadores pueden ser reacios a citarlo.</a:t>
            </a:r>
          </a:p>
          <a:p>
            <a:r>
              <a:rPr lang="es-MX" b="1" dirty="0">
                <a:solidFill>
                  <a:schemeClr val="bg1"/>
                </a:solidFill>
                <a:latin typeface="Times New Roman" panose="02020603050405020304" pitchFamily="18" charset="0"/>
                <a:cs typeface="Times New Roman" panose="02020603050405020304" pitchFamily="18" charset="0"/>
              </a:rPr>
              <a:t>Hay casos documentados en los que la publicación en una revista depredadora, aunque inadvertidamente, implica acusaciones éticas y lesiones profesionales. </a:t>
            </a:r>
          </a:p>
          <a:p>
            <a:r>
              <a:rPr lang="es-MX" b="1" dirty="0">
                <a:solidFill>
                  <a:schemeClr val="bg1"/>
                </a:solidFill>
                <a:latin typeface="Times New Roman" panose="02020603050405020304" pitchFamily="18" charset="0"/>
                <a:cs typeface="Times New Roman" panose="02020603050405020304" pitchFamily="18" charset="0"/>
              </a:rPr>
              <a:t>Una vez que el trabajo se publica en una revista depredadora, puede ser muy difícil, si no imposible, que ese trabajo se elimine y se publique en otro lugar en una revista de prestigio</a:t>
            </a:r>
            <a:r>
              <a:rPr lang="es-MX" b="1" dirty="0" smtClean="0">
                <a:solidFill>
                  <a:schemeClr val="bg1"/>
                </a:solidFill>
                <a:latin typeface="Times New Roman" panose="02020603050405020304" pitchFamily="18" charset="0"/>
                <a:cs typeface="Times New Roman" panose="02020603050405020304" pitchFamily="18" charset="0"/>
              </a:rPr>
              <a:t>.</a:t>
            </a:r>
          </a:p>
          <a:p>
            <a:endParaRPr lang="es-MX" b="1" dirty="0">
              <a:solidFill>
                <a:schemeClr val="bg1"/>
              </a:solidFill>
              <a:latin typeface="Times New Roman" panose="02020603050405020304" pitchFamily="18" charset="0"/>
              <a:cs typeface="Times New Roman" panose="02020603050405020304" pitchFamily="18" charset="0"/>
            </a:endParaRPr>
          </a:p>
          <a:p>
            <a:endParaRPr lang="es-MX" b="1" dirty="0" smtClean="0">
              <a:solidFill>
                <a:schemeClr val="bg1"/>
              </a:solidFill>
              <a:latin typeface="Times New Roman" panose="02020603050405020304" pitchFamily="18" charset="0"/>
              <a:cs typeface="Times New Roman" panose="02020603050405020304" pitchFamily="18" charset="0"/>
            </a:endParaRPr>
          </a:p>
          <a:p>
            <a:endParaRPr lang="es-MX" b="1" dirty="0">
              <a:solidFill>
                <a:schemeClr val="bg1"/>
              </a:solidFill>
              <a:latin typeface="Times New Roman" panose="02020603050405020304" pitchFamily="18" charset="0"/>
              <a:cs typeface="Times New Roman" panose="02020603050405020304" pitchFamily="18" charset="0"/>
            </a:endParaRPr>
          </a:p>
          <a:p>
            <a:pPr marL="0" indent="0">
              <a:buNone/>
            </a:pPr>
            <a:endParaRPr lang="es-MX" b="1" dirty="0">
              <a:solidFill>
                <a:schemeClr val="bg1"/>
              </a:solidFill>
              <a:latin typeface="Times New Roman" panose="02020603050405020304" pitchFamily="18" charset="0"/>
              <a:cs typeface="Times New Roman" panose="02020603050405020304" pitchFamily="18" charset="0"/>
            </a:endParaRPr>
          </a:p>
          <a:p>
            <a:endParaRPr lang="es-MX" dirty="0"/>
          </a:p>
        </p:txBody>
      </p:sp>
      <p:pic>
        <p:nvPicPr>
          <p:cNvPr id="4" name="Imagen 3"/>
          <p:cNvPicPr>
            <a:picLocks noChangeAspect="1"/>
          </p:cNvPicPr>
          <p:nvPr/>
        </p:nvPicPr>
        <p:blipFill>
          <a:blip r:embed="rId2"/>
          <a:stretch>
            <a:fillRect/>
          </a:stretch>
        </p:blipFill>
        <p:spPr>
          <a:xfrm>
            <a:off x="8926208" y="4411541"/>
            <a:ext cx="3265792" cy="2446459"/>
          </a:xfrm>
          <a:prstGeom prst="rect">
            <a:avLst/>
          </a:prstGeom>
        </p:spPr>
      </p:pic>
    </p:spTree>
    <p:extLst>
      <p:ext uri="{BB962C8B-B14F-4D97-AF65-F5344CB8AC3E}">
        <p14:creationId xmlns:p14="http://schemas.microsoft.com/office/powerpoint/2010/main" val="33175894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 y="0"/>
            <a:ext cx="12249664" cy="6858000"/>
          </a:xfrm>
        </p:spPr>
        <p:txBody>
          <a:bodyPr/>
          <a:lstStyle/>
          <a:p>
            <a:pPr algn="ctr"/>
            <a:r>
              <a:rPr lang="es-MX" i="1" dirty="0" smtClean="0"/>
              <a:t>GRACIAS</a:t>
            </a:r>
            <a:br>
              <a:rPr lang="es-MX" i="1" dirty="0" smtClean="0"/>
            </a:br>
            <a:r>
              <a:rPr lang="es-MX" i="1" dirty="0"/>
              <a:t/>
            </a:r>
            <a:br>
              <a:rPr lang="es-MX" i="1" dirty="0"/>
            </a:br>
            <a:r>
              <a:rPr lang="es-MX" i="1" dirty="0" smtClean="0">
                <a:hlinkClick r:id="rId2"/>
              </a:rPr>
              <a:t>moy-quinta9110@Hotmail.com</a:t>
            </a:r>
            <a:r>
              <a:rPr lang="es-MX" i="1" dirty="0" smtClean="0"/>
              <a:t/>
            </a:r>
            <a:br>
              <a:rPr lang="es-MX" i="1" dirty="0" smtClean="0"/>
            </a:br>
            <a:r>
              <a:rPr lang="es-MX" i="1" dirty="0" smtClean="0"/>
              <a:t/>
            </a:r>
            <a:br>
              <a:rPr lang="es-MX" i="1" dirty="0" smtClean="0"/>
            </a:br>
            <a:r>
              <a:rPr lang="es-MX" i="1" dirty="0" smtClean="0">
                <a:hlinkClick r:id="rId3"/>
              </a:rPr>
              <a:t>mquintana@upn.mx</a:t>
            </a:r>
            <a:r>
              <a:rPr lang="es-MX" i="1" dirty="0" smtClean="0"/>
              <a:t/>
            </a:r>
            <a:br>
              <a:rPr lang="es-MX" i="1" dirty="0" smtClean="0"/>
            </a:br>
            <a:endParaRPr lang="es-MX" i="1" dirty="0"/>
          </a:p>
        </p:txBody>
      </p:sp>
    </p:spTree>
    <p:extLst>
      <p:ext uri="{BB962C8B-B14F-4D97-AF65-F5344CB8AC3E}">
        <p14:creationId xmlns:p14="http://schemas.microsoft.com/office/powerpoint/2010/main" val="8084800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2192000" cy="6858000"/>
          </a:xfrm>
        </p:spPr>
        <p:txBody>
          <a:bodyPr/>
          <a:lstStyle/>
          <a:p>
            <a:endParaRPr lang="es-MX"/>
          </a:p>
        </p:txBody>
      </p:sp>
    </p:spTree>
    <p:extLst>
      <p:ext uri="{BB962C8B-B14F-4D97-AF65-F5344CB8AC3E}">
        <p14:creationId xmlns:p14="http://schemas.microsoft.com/office/powerpoint/2010/main" val="13973628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0" y="0"/>
            <a:ext cx="8534400" cy="453081"/>
          </a:xfrm>
        </p:spPr>
        <p:txBody>
          <a:bodyPr>
            <a:normAutofit fontScale="90000"/>
          </a:bodyPr>
          <a:lstStyle/>
          <a:p>
            <a:r>
              <a:rPr lang="es-MX" sz="2800" b="1" dirty="0" smtClean="0">
                <a:solidFill>
                  <a:schemeClr val="bg1"/>
                </a:solidFill>
              </a:rPr>
              <a:t>INTRODUCCION </a:t>
            </a:r>
            <a:endParaRPr lang="es-MX" sz="2800" b="1" dirty="0">
              <a:solidFill>
                <a:schemeClr val="bg1"/>
              </a:solidFill>
            </a:endParaRPr>
          </a:p>
        </p:txBody>
      </p:sp>
      <p:sp>
        <p:nvSpPr>
          <p:cNvPr id="5" name="Marcador de contenido 4"/>
          <p:cNvSpPr>
            <a:spLocks noGrp="1"/>
          </p:cNvSpPr>
          <p:nvPr>
            <p:ph idx="1"/>
          </p:nvPr>
        </p:nvSpPr>
        <p:spPr>
          <a:xfrm>
            <a:off x="0" y="578707"/>
            <a:ext cx="12192000" cy="6279293"/>
          </a:xfrm>
        </p:spPr>
        <p:txBody>
          <a:bodyPr/>
          <a:lstStyle/>
          <a:p>
            <a:pPr algn="just"/>
            <a:r>
              <a:rPr lang="es-MX" b="1" dirty="0">
                <a:latin typeface="Times New Roman" panose="02020603050405020304" pitchFamily="18" charset="0"/>
                <a:cs typeface="Times New Roman" panose="02020603050405020304" pitchFamily="18" charset="0"/>
              </a:rPr>
              <a:t>Publicar o perecer, es una frase muy escuchada dentro de los ámbitos académicos, donde parece sobresalir la producción masiva antes que la calidad y pertinencia de lo que se </a:t>
            </a:r>
            <a:r>
              <a:rPr lang="es-MX" b="1" dirty="0" smtClean="0">
                <a:latin typeface="Times New Roman" panose="02020603050405020304" pitchFamily="18" charset="0"/>
                <a:cs typeface="Times New Roman" panose="02020603050405020304" pitchFamily="18" charset="0"/>
              </a:rPr>
              <a:t>publica.</a:t>
            </a:r>
          </a:p>
          <a:p>
            <a:pPr algn="just"/>
            <a:endParaRPr lang="es-MX" b="1" dirty="0">
              <a:latin typeface="Times New Roman" panose="02020603050405020304" pitchFamily="18" charset="0"/>
              <a:cs typeface="Times New Roman" panose="02020603050405020304" pitchFamily="18" charset="0"/>
            </a:endParaRPr>
          </a:p>
          <a:p>
            <a:pPr algn="just"/>
            <a:r>
              <a:rPr lang="es-MX" b="1" dirty="0" smtClean="0">
                <a:latin typeface="Times New Roman" panose="02020603050405020304" pitchFamily="18" charset="0"/>
                <a:cs typeface="Times New Roman" panose="02020603050405020304" pitchFamily="18" charset="0"/>
              </a:rPr>
              <a:t>Debido a esa demanda </a:t>
            </a:r>
            <a:r>
              <a:rPr lang="es-MX" b="1" dirty="0">
                <a:latin typeface="Times New Roman" panose="02020603050405020304" pitchFamily="18" charset="0"/>
                <a:cs typeface="Times New Roman" panose="02020603050405020304" pitchFamily="18" charset="0"/>
              </a:rPr>
              <a:t>han emergido </a:t>
            </a:r>
            <a:r>
              <a:rPr lang="es-MX" b="1" dirty="0" smtClean="0">
                <a:latin typeface="Times New Roman" panose="02020603050405020304" pitchFamily="18" charset="0"/>
                <a:cs typeface="Times New Roman" panose="02020603050405020304" pitchFamily="18" charset="0"/>
              </a:rPr>
              <a:t>fenómenos </a:t>
            </a:r>
            <a:r>
              <a:rPr lang="es-MX" b="1" dirty="0">
                <a:latin typeface="Times New Roman" panose="02020603050405020304" pitchFamily="18" charset="0"/>
                <a:cs typeface="Times New Roman" panose="02020603050405020304" pitchFamily="18" charset="0"/>
              </a:rPr>
              <a:t>que amenazan la integridad del conocimiento académico. Entre ellos destacan las prácticas editoriales depredadoras y el surgimiento de las denominadas “granjas de artículos científicos” o </a:t>
            </a:r>
            <a:r>
              <a:rPr lang="es-MX" b="1" i="1" dirty="0" err="1">
                <a:latin typeface="Times New Roman" panose="02020603050405020304" pitchFamily="18" charset="0"/>
                <a:cs typeface="Times New Roman" panose="02020603050405020304" pitchFamily="18" charset="0"/>
              </a:rPr>
              <a:t>paper</a:t>
            </a:r>
            <a:r>
              <a:rPr lang="es-MX" b="1" i="1" dirty="0">
                <a:latin typeface="Times New Roman" panose="02020603050405020304" pitchFamily="18" charset="0"/>
                <a:cs typeface="Times New Roman" panose="02020603050405020304" pitchFamily="18" charset="0"/>
              </a:rPr>
              <a:t> </a:t>
            </a:r>
            <a:r>
              <a:rPr lang="es-MX" b="1" i="1" dirty="0" err="1" smtClean="0">
                <a:latin typeface="Times New Roman" panose="02020603050405020304" pitchFamily="18" charset="0"/>
                <a:cs typeface="Times New Roman" panose="02020603050405020304" pitchFamily="18" charset="0"/>
              </a:rPr>
              <a:t>mills</a:t>
            </a:r>
            <a:r>
              <a:rPr lang="es-MX" b="1" dirty="0" smtClean="0">
                <a:latin typeface="Times New Roman" panose="02020603050405020304" pitchFamily="18" charset="0"/>
                <a:cs typeface="Times New Roman" panose="02020603050405020304" pitchFamily="18" charset="0"/>
              </a:rPr>
              <a:t>.</a:t>
            </a:r>
          </a:p>
          <a:p>
            <a:endParaRPr lang="es-MX" dirty="0"/>
          </a:p>
          <a:p>
            <a:endParaRPr lang="es-MX" dirty="0" smtClean="0"/>
          </a:p>
          <a:p>
            <a:endParaRPr lang="es-MX" dirty="0"/>
          </a:p>
          <a:p>
            <a:pPr marL="0" indent="0">
              <a:buNone/>
            </a:pPr>
            <a:endParaRPr lang="es-MX" dirty="0" smtClean="0"/>
          </a:p>
          <a:p>
            <a:endParaRPr lang="es-MX" dirty="0"/>
          </a:p>
          <a:p>
            <a:endParaRPr lang="es-MX" dirty="0"/>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90091" y="4076185"/>
            <a:ext cx="4001909" cy="2781815"/>
          </a:xfrm>
          <a:prstGeom prst="rect">
            <a:avLst/>
          </a:prstGeom>
        </p:spPr>
      </p:pic>
    </p:spTree>
    <p:extLst>
      <p:ext uri="{BB962C8B-B14F-4D97-AF65-F5344CB8AC3E}">
        <p14:creationId xmlns:p14="http://schemas.microsoft.com/office/powerpoint/2010/main" val="19129116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624016"/>
            <a:ext cx="12192000" cy="6233984"/>
          </a:xfrm>
        </p:spPr>
        <p:txBody>
          <a:bodyPr>
            <a:normAutofit/>
          </a:bodyPr>
          <a:lstStyle/>
          <a:p>
            <a:pPr marL="342900" indent="-342900">
              <a:buFont typeface="Arial" panose="020B0604020202020204" pitchFamily="34" charset="0"/>
              <a:buChar char="•"/>
            </a:pPr>
            <a:r>
              <a:rPr lang="es-MX" sz="2000" b="1" dirty="0" smtClean="0">
                <a:solidFill>
                  <a:schemeClr val="bg1"/>
                </a:solidFill>
                <a:latin typeface="Times New Roman" panose="02020603050405020304" pitchFamily="18" charset="0"/>
                <a:cs typeface="Times New Roman" panose="02020603050405020304" pitchFamily="18" charset="0"/>
              </a:rPr>
              <a:t>G</a:t>
            </a:r>
            <a:r>
              <a:rPr lang="es-MX" sz="2000" b="1" cap="none" dirty="0" smtClean="0">
                <a:solidFill>
                  <a:schemeClr val="bg1"/>
                </a:solidFill>
                <a:latin typeface="Times New Roman" panose="02020603050405020304" pitchFamily="18" charset="0"/>
                <a:cs typeface="Times New Roman" panose="02020603050405020304" pitchFamily="18" charset="0"/>
              </a:rPr>
              <a:t>ranjas de artículos (</a:t>
            </a:r>
            <a:r>
              <a:rPr lang="es-MX" sz="2000" b="1" cap="none" dirty="0" err="1" smtClean="0">
                <a:solidFill>
                  <a:schemeClr val="bg1"/>
                </a:solidFill>
                <a:latin typeface="Times New Roman" panose="02020603050405020304" pitchFamily="18" charset="0"/>
                <a:cs typeface="Times New Roman" panose="02020603050405020304" pitchFamily="18" charset="0"/>
              </a:rPr>
              <a:t>paper</a:t>
            </a:r>
            <a:r>
              <a:rPr lang="es-MX" sz="2000" b="1" cap="none" dirty="0" smtClean="0">
                <a:solidFill>
                  <a:schemeClr val="bg1"/>
                </a:solidFill>
                <a:latin typeface="Times New Roman" panose="02020603050405020304" pitchFamily="18" charset="0"/>
                <a:cs typeface="Times New Roman" panose="02020603050405020304" pitchFamily="18" charset="0"/>
              </a:rPr>
              <a:t> </a:t>
            </a:r>
            <a:r>
              <a:rPr lang="es-MX" sz="2000" b="1" cap="none" dirty="0" err="1" smtClean="0">
                <a:solidFill>
                  <a:schemeClr val="bg1"/>
                </a:solidFill>
                <a:latin typeface="Times New Roman" panose="02020603050405020304" pitchFamily="18" charset="0"/>
                <a:cs typeface="Times New Roman" panose="02020603050405020304" pitchFamily="18" charset="0"/>
              </a:rPr>
              <a:t>mills</a:t>
            </a:r>
            <a:r>
              <a:rPr lang="es-MX" sz="2000" b="1" cap="none" dirty="0" smtClean="0">
                <a:solidFill>
                  <a:schemeClr val="bg1"/>
                </a:solidFill>
                <a:latin typeface="Times New Roman" panose="02020603050405020304" pitchFamily="18" charset="0"/>
                <a:cs typeface="Times New Roman" panose="02020603050405020304" pitchFamily="18" charset="0"/>
              </a:rPr>
              <a:t>) : </a:t>
            </a:r>
            <a:r>
              <a:rPr lang="es-MX" sz="2000" cap="none" dirty="0" smtClean="0">
                <a:solidFill>
                  <a:schemeClr val="bg1"/>
                </a:solidFill>
                <a:latin typeface="Times New Roman" panose="02020603050405020304" pitchFamily="18" charset="0"/>
                <a:cs typeface="Times New Roman" panose="02020603050405020304" pitchFamily="18" charset="0"/>
              </a:rPr>
              <a:t>las fábricas de manuscritos falsificados son un tipo de fraude industrial frecuente en el sector editorial. son organizaciones con ánimo de lucro, no oficial y potencialmente ilegal que producen y venden manuscritos fabricados o manipulados que se asemejan a investigaciones </a:t>
            </a:r>
            <a:r>
              <a:rPr lang="es-MX" sz="2000" cap="none" dirty="0">
                <a:solidFill>
                  <a:schemeClr val="bg1"/>
                </a:solidFill>
                <a:latin typeface="Times New Roman" panose="02020603050405020304" pitchFamily="18" charset="0"/>
                <a:cs typeface="Times New Roman" panose="02020603050405020304" pitchFamily="18" charset="0"/>
              </a:rPr>
              <a:t>legítimas. (Nash Jack, 2022).</a:t>
            </a:r>
            <a:r>
              <a:rPr lang="es-MX" sz="2000" cap="none" dirty="0" smtClean="0">
                <a:solidFill>
                  <a:schemeClr val="bg1"/>
                </a:solidFill>
                <a:latin typeface="Times New Roman" panose="02020603050405020304" pitchFamily="18" charset="0"/>
                <a:cs typeface="Times New Roman" panose="02020603050405020304" pitchFamily="18" charset="0"/>
              </a:rPr>
              <a:t/>
            </a:r>
            <a:br>
              <a:rPr lang="es-MX" sz="2000" cap="none" dirty="0" smtClean="0">
                <a:solidFill>
                  <a:schemeClr val="bg1"/>
                </a:solidFill>
                <a:latin typeface="Times New Roman" panose="02020603050405020304" pitchFamily="18" charset="0"/>
                <a:cs typeface="Times New Roman" panose="02020603050405020304" pitchFamily="18" charset="0"/>
              </a:rPr>
            </a:br>
            <a:r>
              <a:rPr lang="es-MX" sz="2000" cap="none" dirty="0">
                <a:solidFill>
                  <a:schemeClr val="bg1"/>
                </a:solidFill>
                <a:latin typeface="Times New Roman" panose="02020603050405020304" pitchFamily="18" charset="0"/>
                <a:cs typeface="Times New Roman" panose="02020603050405020304" pitchFamily="18" charset="0"/>
              </a:rPr>
              <a:t/>
            </a:r>
            <a:br>
              <a:rPr lang="es-MX" sz="2000" cap="none" dirty="0">
                <a:solidFill>
                  <a:schemeClr val="bg1"/>
                </a:solidFill>
                <a:latin typeface="Times New Roman" panose="02020603050405020304" pitchFamily="18" charset="0"/>
                <a:cs typeface="Times New Roman" panose="02020603050405020304" pitchFamily="18" charset="0"/>
              </a:rPr>
            </a:br>
            <a:r>
              <a:rPr lang="es-MX" sz="2000" cap="none" dirty="0">
                <a:solidFill>
                  <a:schemeClr val="bg1"/>
                </a:solidFill>
                <a:latin typeface="Times New Roman" panose="02020603050405020304" pitchFamily="18" charset="0"/>
                <a:cs typeface="Times New Roman" panose="02020603050405020304" pitchFamily="18" charset="0"/>
              </a:rPr>
              <a:t/>
            </a:r>
            <a:br>
              <a:rPr lang="es-MX" sz="2000" cap="none" dirty="0">
                <a:solidFill>
                  <a:schemeClr val="bg1"/>
                </a:solidFill>
                <a:latin typeface="Times New Roman" panose="02020603050405020304" pitchFamily="18" charset="0"/>
                <a:cs typeface="Times New Roman" panose="02020603050405020304" pitchFamily="18" charset="0"/>
              </a:rPr>
            </a:br>
            <a:r>
              <a:rPr lang="es-MX" sz="2000" b="1" dirty="0" smtClean="0">
                <a:solidFill>
                  <a:schemeClr val="bg1"/>
                </a:solidFill>
                <a:latin typeface="Times New Roman" panose="02020603050405020304" pitchFamily="18" charset="0"/>
                <a:cs typeface="Times New Roman" panose="02020603050405020304" pitchFamily="18" charset="0"/>
              </a:rPr>
              <a:t>E</a:t>
            </a:r>
            <a:r>
              <a:rPr lang="es-MX" sz="2000" b="1" cap="none" dirty="0" smtClean="0">
                <a:solidFill>
                  <a:schemeClr val="bg1"/>
                </a:solidFill>
                <a:latin typeface="Times New Roman" panose="02020603050405020304" pitchFamily="18" charset="0"/>
                <a:cs typeface="Times New Roman" panose="02020603050405020304" pitchFamily="18" charset="0"/>
              </a:rPr>
              <a:t>ditoriales depredadoras</a:t>
            </a:r>
            <a:r>
              <a:rPr lang="es-MX" sz="2000" b="1" dirty="0" smtClean="0">
                <a:solidFill>
                  <a:schemeClr val="bg1"/>
                </a:solidFill>
                <a:latin typeface="Times New Roman" panose="02020603050405020304" pitchFamily="18" charset="0"/>
                <a:cs typeface="Times New Roman" panose="02020603050405020304" pitchFamily="18" charset="0"/>
              </a:rPr>
              <a:t>: </a:t>
            </a:r>
            <a:r>
              <a:rPr lang="es-MX" sz="2000" cap="none" dirty="0" smtClean="0">
                <a:solidFill>
                  <a:schemeClr val="bg1"/>
                </a:solidFill>
                <a:latin typeface="Times New Roman" panose="02020603050405020304" pitchFamily="18" charset="0"/>
                <a:cs typeface="Times New Roman" panose="02020603050405020304" pitchFamily="18" charset="0"/>
              </a:rPr>
              <a:t>Las </a:t>
            </a:r>
            <a:r>
              <a:rPr lang="es-MX" sz="2000" cap="none" dirty="0">
                <a:solidFill>
                  <a:schemeClr val="bg1"/>
                </a:solidFill>
                <a:latin typeface="Times New Roman" panose="02020603050405020304" pitchFamily="18" charset="0"/>
                <a:cs typeface="Times New Roman" panose="02020603050405020304" pitchFamily="18" charset="0"/>
              </a:rPr>
              <a:t>editoriales depredadoras publican revistas falsificadas para aprovecharse del modelo de acceso abierto, en el que el autor paga. Estas editoriales son deshonestas y carecen de transparencia. Su objetivo es engañar a los investigadores, especialmente a aquellos con poca experiencia en la comunicación académica. Crean sitios web que imitan a los de editoriales en línea legítimas y publican revistas de dudosa calidad, incluso de muy baja calidad</a:t>
            </a:r>
            <a:r>
              <a:rPr lang="es-MX" sz="2000" cap="none" dirty="0" smtClean="0">
                <a:solidFill>
                  <a:schemeClr val="bg1"/>
                </a:solidFill>
                <a:latin typeface="Times New Roman" panose="02020603050405020304" pitchFamily="18" charset="0"/>
                <a:cs typeface="Times New Roman" panose="02020603050405020304" pitchFamily="18" charset="0"/>
              </a:rPr>
              <a:t>.</a:t>
            </a:r>
            <a:r>
              <a:rPr lang="es-MX" sz="2000" dirty="0"/>
              <a:t> </a:t>
            </a:r>
            <a:r>
              <a:rPr lang="es-MX" sz="2000" dirty="0">
                <a:latin typeface="Times New Roman" panose="02020603050405020304" pitchFamily="18" charset="0"/>
                <a:cs typeface="Times New Roman" panose="02020603050405020304" pitchFamily="18" charset="0"/>
              </a:rPr>
              <a:t>(</a:t>
            </a:r>
            <a:r>
              <a:rPr lang="es-MX" sz="2000" dirty="0" err="1">
                <a:solidFill>
                  <a:schemeClr val="bg1"/>
                </a:solidFill>
                <a:latin typeface="Times New Roman" panose="02020603050405020304" pitchFamily="18" charset="0"/>
                <a:cs typeface="Times New Roman" panose="02020603050405020304" pitchFamily="18" charset="0"/>
              </a:rPr>
              <a:t>Beall</a:t>
            </a:r>
            <a:r>
              <a:rPr lang="es-MX" sz="2000" dirty="0">
                <a:solidFill>
                  <a:schemeClr val="bg1"/>
                </a:solidFill>
                <a:latin typeface="Times New Roman" panose="02020603050405020304" pitchFamily="18" charset="0"/>
                <a:cs typeface="Times New Roman" panose="02020603050405020304" pitchFamily="18" charset="0"/>
              </a:rPr>
              <a:t>, J. 2012</a:t>
            </a:r>
            <a:r>
              <a:rPr lang="es-MX" sz="2000" dirty="0">
                <a:solidFill>
                  <a:schemeClr val="bg1"/>
                </a:solidFill>
              </a:rPr>
              <a:t>).</a:t>
            </a:r>
            <a:r>
              <a:rPr lang="es-MX" sz="2000" cap="none" dirty="0" smtClean="0">
                <a:solidFill>
                  <a:schemeClr val="bg1"/>
                </a:solidFill>
                <a:latin typeface="Times New Roman" panose="02020603050405020304" pitchFamily="18" charset="0"/>
                <a:cs typeface="Times New Roman" panose="02020603050405020304" pitchFamily="18" charset="0"/>
              </a:rPr>
              <a:t>  </a:t>
            </a:r>
            <a:r>
              <a:rPr lang="es-MX" sz="2000" cap="none" dirty="0" smtClean="0">
                <a:latin typeface="Times New Roman" panose="02020603050405020304" pitchFamily="18" charset="0"/>
                <a:cs typeface="Times New Roman" panose="02020603050405020304" pitchFamily="18" charset="0"/>
              </a:rPr>
              <a:t/>
            </a:r>
            <a:br>
              <a:rPr lang="es-MX" sz="2000" cap="none" dirty="0" smtClean="0">
                <a:latin typeface="Times New Roman" panose="02020603050405020304" pitchFamily="18" charset="0"/>
                <a:cs typeface="Times New Roman" panose="02020603050405020304" pitchFamily="18" charset="0"/>
              </a:rPr>
            </a:br>
            <a:r>
              <a:rPr lang="es-MX" sz="2000" cap="none" dirty="0">
                <a:latin typeface="Times New Roman" panose="02020603050405020304" pitchFamily="18" charset="0"/>
                <a:cs typeface="Times New Roman" panose="02020603050405020304" pitchFamily="18" charset="0"/>
              </a:rPr>
              <a:t/>
            </a:r>
            <a:br>
              <a:rPr lang="es-MX" sz="2000" cap="none" dirty="0">
                <a:latin typeface="Times New Roman" panose="02020603050405020304" pitchFamily="18" charset="0"/>
                <a:cs typeface="Times New Roman" panose="02020603050405020304" pitchFamily="18" charset="0"/>
              </a:rPr>
            </a:br>
            <a:r>
              <a:rPr lang="es-MX" sz="2000" cap="none" dirty="0" smtClean="0"/>
              <a:t/>
            </a:r>
            <a:br>
              <a:rPr lang="es-MX" sz="2000" cap="none" dirty="0" smtClean="0"/>
            </a:br>
            <a:r>
              <a:rPr lang="es-MX" sz="2000" cap="none" dirty="0"/>
              <a:t/>
            </a:r>
            <a:br>
              <a:rPr lang="es-MX" sz="2000" cap="none" dirty="0"/>
            </a:br>
            <a:r>
              <a:rPr lang="es-MX" sz="2000" cap="none" dirty="0" smtClean="0"/>
              <a:t/>
            </a:r>
            <a:br>
              <a:rPr lang="es-MX" sz="2000" cap="none" dirty="0" smtClean="0"/>
            </a:br>
            <a:r>
              <a:rPr lang="es-MX" sz="2000" cap="none" dirty="0"/>
              <a:t/>
            </a:r>
            <a:br>
              <a:rPr lang="es-MX" sz="2000" cap="none" dirty="0"/>
            </a:br>
            <a:r>
              <a:rPr lang="es-MX" sz="2000" cap="none" dirty="0" smtClean="0"/>
              <a:t/>
            </a:r>
            <a:br>
              <a:rPr lang="es-MX" sz="2000" cap="none" dirty="0" smtClean="0"/>
            </a:br>
            <a:endParaRPr lang="es-MX" sz="2000" cap="none" dirty="0"/>
          </a:p>
        </p:txBody>
      </p:sp>
      <p:sp>
        <p:nvSpPr>
          <p:cNvPr id="3" name="Marcador de contenido 2"/>
          <p:cNvSpPr>
            <a:spLocks noGrp="1"/>
          </p:cNvSpPr>
          <p:nvPr>
            <p:ph idx="1"/>
          </p:nvPr>
        </p:nvSpPr>
        <p:spPr>
          <a:xfrm>
            <a:off x="0" y="0"/>
            <a:ext cx="8534400" cy="624016"/>
          </a:xfrm>
        </p:spPr>
        <p:txBody>
          <a:bodyPr>
            <a:normAutofit/>
          </a:bodyPr>
          <a:lstStyle/>
          <a:p>
            <a:pPr marL="0" indent="0">
              <a:buNone/>
            </a:pPr>
            <a:r>
              <a:rPr lang="es-MX" sz="2800" b="1" dirty="0" smtClean="0"/>
              <a:t>Definición</a:t>
            </a:r>
            <a:endParaRPr lang="es-MX" sz="2800" b="1" dirty="0"/>
          </a:p>
        </p:txBody>
      </p:sp>
    </p:spTree>
    <p:extLst>
      <p:ext uri="{BB962C8B-B14F-4D97-AF65-F5344CB8AC3E}">
        <p14:creationId xmlns:p14="http://schemas.microsoft.com/office/powerpoint/2010/main" val="29470604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2192000" cy="916690"/>
          </a:xfrm>
        </p:spPr>
        <p:txBody>
          <a:bodyPr/>
          <a:lstStyle/>
          <a:p>
            <a:r>
              <a:rPr lang="es-MX" dirty="0" smtClean="0">
                <a:solidFill>
                  <a:schemeClr val="bg1"/>
                </a:solidFill>
              </a:rPr>
              <a:t>Características de las granjas de </a:t>
            </a:r>
            <a:r>
              <a:rPr lang="es-MX" dirty="0" err="1" smtClean="0">
                <a:solidFill>
                  <a:schemeClr val="bg1"/>
                </a:solidFill>
              </a:rPr>
              <a:t>articulos</a:t>
            </a:r>
            <a:endParaRPr lang="es-MX" dirty="0">
              <a:solidFill>
                <a:schemeClr val="bg1"/>
              </a:solidFill>
            </a:endParaRPr>
          </a:p>
        </p:txBody>
      </p:sp>
      <p:sp>
        <p:nvSpPr>
          <p:cNvPr id="3" name="Marcador de contenido 2"/>
          <p:cNvSpPr>
            <a:spLocks noGrp="1"/>
          </p:cNvSpPr>
          <p:nvPr>
            <p:ph idx="1"/>
          </p:nvPr>
        </p:nvSpPr>
        <p:spPr>
          <a:xfrm>
            <a:off x="0" y="766119"/>
            <a:ext cx="12191999" cy="6091881"/>
          </a:xfrm>
        </p:spPr>
        <p:txBody>
          <a:bodyPr/>
          <a:lstStyle/>
          <a:p>
            <a:pPr algn="just"/>
            <a:r>
              <a:rPr lang="es-MX" b="1" dirty="0">
                <a:solidFill>
                  <a:schemeClr val="bg1"/>
                </a:solidFill>
                <a:latin typeface="Times New Roman" panose="02020603050405020304" pitchFamily="18" charset="0"/>
                <a:ea typeface="Calibri" panose="020F0502020204030204" pitchFamily="34" charset="0"/>
              </a:rPr>
              <a:t>Los artículos producidos por empresas que fabrican artículos fraudulentos a menudo carecen de datos reales, manipulan imágenes y tienen autores difíciles de rastrear, sin correos electrónicos institucionales ni registros públicos en ORCID o </a:t>
            </a:r>
            <a:r>
              <a:rPr lang="es-MX" b="1" dirty="0" smtClean="0">
                <a:solidFill>
                  <a:schemeClr val="bg1"/>
                </a:solidFill>
                <a:latin typeface="Times New Roman" panose="02020603050405020304" pitchFamily="18" charset="0"/>
                <a:ea typeface="Calibri" panose="020F0502020204030204" pitchFamily="34" charset="0"/>
              </a:rPr>
              <a:t>SCOPUS.</a:t>
            </a:r>
          </a:p>
          <a:p>
            <a:pPr algn="just"/>
            <a:endParaRPr lang="es-MX" b="1" dirty="0">
              <a:solidFill>
                <a:schemeClr val="bg1"/>
              </a:solidFill>
              <a:latin typeface="Times New Roman" panose="02020603050405020304" pitchFamily="18" charset="0"/>
              <a:ea typeface="Calibri" panose="020F0502020204030204" pitchFamily="34" charset="0"/>
            </a:endParaRPr>
          </a:p>
          <a:p>
            <a:pPr algn="just"/>
            <a:r>
              <a:rPr lang="es-MX" b="1" dirty="0" smtClean="0">
                <a:solidFill>
                  <a:schemeClr val="bg1"/>
                </a:solidFill>
                <a:latin typeface="Times New Roman" panose="02020603050405020304" pitchFamily="18" charset="0"/>
                <a:ea typeface="Calibri" panose="020F0502020204030204" pitchFamily="34" charset="0"/>
              </a:rPr>
              <a:t>Las </a:t>
            </a:r>
            <a:r>
              <a:rPr lang="es-MX" b="1" dirty="0">
                <a:solidFill>
                  <a:schemeClr val="bg1"/>
                </a:solidFill>
                <a:latin typeface="Times New Roman" panose="02020603050405020304" pitchFamily="18" charset="0"/>
                <a:ea typeface="Calibri" panose="020F0502020204030204" pitchFamily="34" charset="0"/>
              </a:rPr>
              <a:t>señales reveladoras de estos artículos pueden detectarse mediante IA, y las editoriales colaboran para detectar la mayor cantidad posible de envíos ilegales, con la orientación del Comité de Ética en la Publicación (COPE</a:t>
            </a:r>
            <a:r>
              <a:rPr lang="es-MX" b="1" dirty="0" smtClean="0">
                <a:solidFill>
                  <a:schemeClr val="bg1"/>
                </a:solidFill>
                <a:latin typeface="Times New Roman" panose="02020603050405020304" pitchFamily="18" charset="0"/>
                <a:ea typeface="Calibri" panose="020F0502020204030204" pitchFamily="34" charset="0"/>
              </a:rPr>
              <a:t>).</a:t>
            </a:r>
          </a:p>
          <a:p>
            <a:pPr algn="just"/>
            <a:endParaRPr lang="es-MX" b="1" dirty="0">
              <a:solidFill>
                <a:schemeClr val="bg1"/>
              </a:solidFill>
              <a:latin typeface="Times New Roman" panose="02020603050405020304" pitchFamily="18" charset="0"/>
            </a:endParaRPr>
          </a:p>
          <a:p>
            <a:pPr algn="just"/>
            <a:r>
              <a:rPr lang="es-MX" b="1" dirty="0" smtClean="0">
                <a:solidFill>
                  <a:schemeClr val="bg1"/>
                </a:solidFill>
                <a:latin typeface="Times New Roman" panose="02020603050405020304" pitchFamily="18" charset="0"/>
              </a:rPr>
              <a:t>Asesorías falseadas de publicación inmediata en revistas de alto impacto, asegurando indexación.</a:t>
            </a:r>
          </a:p>
          <a:p>
            <a:pPr algn="just"/>
            <a:endParaRPr lang="es-MX" b="1" dirty="0">
              <a:solidFill>
                <a:schemeClr val="bg1"/>
              </a:solidFill>
              <a:latin typeface="Times New Roman" panose="02020603050405020304" pitchFamily="18" charset="0"/>
            </a:endParaRPr>
          </a:p>
          <a:p>
            <a:pPr algn="just"/>
            <a:r>
              <a:rPr lang="es-MX" b="1" dirty="0" smtClean="0">
                <a:solidFill>
                  <a:schemeClr val="bg1"/>
                </a:solidFill>
                <a:latin typeface="Times New Roman" panose="02020603050405020304" pitchFamily="18" charset="0"/>
              </a:rPr>
              <a:t>Cobro por la asesoría, escondiendo el APC (Cargo por procesamiento de </a:t>
            </a:r>
            <a:r>
              <a:rPr lang="es-MX" b="1" dirty="0" err="1" smtClean="0">
                <a:solidFill>
                  <a:schemeClr val="bg1"/>
                </a:solidFill>
                <a:latin typeface="Times New Roman" panose="02020603050405020304" pitchFamily="18" charset="0"/>
              </a:rPr>
              <a:t>articulos</a:t>
            </a:r>
            <a:r>
              <a:rPr lang="es-MX" b="1" dirty="0" smtClean="0">
                <a:solidFill>
                  <a:schemeClr val="bg1"/>
                </a:solidFill>
                <a:latin typeface="Times New Roman" panose="02020603050405020304" pitchFamily="18" charset="0"/>
              </a:rPr>
              <a:t>).</a:t>
            </a:r>
          </a:p>
          <a:p>
            <a:pPr algn="just"/>
            <a:endParaRPr lang="es-MX" b="1" dirty="0">
              <a:solidFill>
                <a:schemeClr val="bg1"/>
              </a:solidFill>
              <a:latin typeface="Times New Roman" panose="02020603050405020304" pitchFamily="18" charset="0"/>
            </a:endParaRPr>
          </a:p>
          <a:p>
            <a:pPr algn="just"/>
            <a:r>
              <a:rPr lang="es-MX" b="1" dirty="0" smtClean="0">
                <a:solidFill>
                  <a:schemeClr val="bg1"/>
                </a:solidFill>
                <a:latin typeface="Times New Roman" panose="02020603050405020304" pitchFamily="18" charset="0"/>
              </a:rPr>
              <a:t>Publican activamente en redes sociales sus servicios.</a:t>
            </a:r>
          </a:p>
          <a:p>
            <a:pPr algn="just"/>
            <a:endParaRPr lang="es-MX" b="1" dirty="0">
              <a:solidFill>
                <a:schemeClr val="bg1"/>
              </a:solidFill>
              <a:latin typeface="Times New Roman" panose="02020603050405020304" pitchFamily="18" charset="0"/>
            </a:endParaRPr>
          </a:p>
          <a:p>
            <a:pPr algn="just"/>
            <a:endParaRPr lang="es-MX" b="1" dirty="0">
              <a:solidFill>
                <a:schemeClr val="bg1"/>
              </a:solidFill>
            </a:endParaRPr>
          </a:p>
        </p:txBody>
      </p:sp>
    </p:spTree>
    <p:extLst>
      <p:ext uri="{BB962C8B-B14F-4D97-AF65-F5344CB8AC3E}">
        <p14:creationId xmlns:p14="http://schemas.microsoft.com/office/powerpoint/2010/main" val="29180095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12192000" cy="6858000"/>
          </a:xfrm>
        </p:spPr>
        <p:txBody>
          <a:bodyPr/>
          <a:lstStyle/>
          <a:p>
            <a:r>
              <a:rPr lang="es-MX" dirty="0" smtClean="0"/>
              <a:t>                                                      </a:t>
            </a:r>
            <a:endParaRPr lang="es-MX" dirty="0"/>
          </a:p>
        </p:txBody>
      </p:sp>
      <p:pic>
        <p:nvPicPr>
          <p:cNvPr id="4" name="Imagen 3"/>
          <p:cNvPicPr/>
          <p:nvPr/>
        </p:nvPicPr>
        <p:blipFill>
          <a:blip r:embed="rId2">
            <a:extLst>
              <a:ext uri="{28A0092B-C50C-407E-A947-70E740481C1C}">
                <a14:useLocalDpi xmlns:a14="http://schemas.microsoft.com/office/drawing/2010/main" val="0"/>
              </a:ext>
            </a:extLst>
          </a:blip>
          <a:stretch>
            <a:fillRect/>
          </a:stretch>
        </p:blipFill>
        <p:spPr>
          <a:xfrm>
            <a:off x="141450" y="115672"/>
            <a:ext cx="5351780" cy="6581689"/>
          </a:xfrm>
          <a:prstGeom prst="rect">
            <a:avLst/>
          </a:prstGeom>
        </p:spPr>
      </p:pic>
      <p:pic>
        <p:nvPicPr>
          <p:cNvPr id="6" name="Imagen 5"/>
          <p:cNvPicPr>
            <a:picLocks noChangeAspect="1"/>
          </p:cNvPicPr>
          <p:nvPr/>
        </p:nvPicPr>
        <p:blipFill>
          <a:blip r:embed="rId3"/>
          <a:stretch>
            <a:fillRect/>
          </a:stretch>
        </p:blipFill>
        <p:spPr>
          <a:xfrm>
            <a:off x="7784572" y="222764"/>
            <a:ext cx="4267570" cy="6383982"/>
          </a:xfrm>
          <a:prstGeom prst="rect">
            <a:avLst/>
          </a:prstGeom>
        </p:spPr>
      </p:pic>
    </p:spTree>
    <p:extLst>
      <p:ext uri="{BB962C8B-B14F-4D97-AF65-F5344CB8AC3E}">
        <p14:creationId xmlns:p14="http://schemas.microsoft.com/office/powerpoint/2010/main" val="21281660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6374" y="0"/>
            <a:ext cx="12125626" cy="1252151"/>
          </a:xfrm>
        </p:spPr>
        <p:txBody>
          <a:bodyPr/>
          <a:lstStyle/>
          <a:p>
            <a:r>
              <a:rPr lang="es-MX" b="1" dirty="0" smtClean="0">
                <a:solidFill>
                  <a:schemeClr val="bg1"/>
                </a:solidFill>
              </a:rPr>
              <a:t>Características de las editoriales depredadoras</a:t>
            </a:r>
            <a:endParaRPr lang="es-MX" b="1" dirty="0">
              <a:solidFill>
                <a:schemeClr val="bg1"/>
              </a:solidFill>
            </a:endParaRPr>
          </a:p>
        </p:txBody>
      </p:sp>
      <p:sp>
        <p:nvSpPr>
          <p:cNvPr id="3" name="Marcador de contenido 2"/>
          <p:cNvSpPr>
            <a:spLocks noGrp="1"/>
          </p:cNvSpPr>
          <p:nvPr>
            <p:ph idx="1"/>
          </p:nvPr>
        </p:nvSpPr>
        <p:spPr>
          <a:xfrm>
            <a:off x="0" y="1103870"/>
            <a:ext cx="12192000" cy="5754130"/>
          </a:xfrm>
        </p:spPr>
        <p:txBody>
          <a:bodyPr>
            <a:normAutofit lnSpcReduction="10000"/>
          </a:bodyPr>
          <a:lstStyle/>
          <a:p>
            <a:pPr lvl="0">
              <a:spcBef>
                <a:spcPts val="0"/>
              </a:spcBef>
              <a:spcAft>
                <a:spcPts val="1000"/>
              </a:spcAft>
              <a:buClr>
                <a:prstClr val="white"/>
              </a:buClr>
              <a:buSzPct val="100000"/>
              <a:buFont typeface="Arial"/>
              <a:buChar char="•"/>
            </a:pPr>
            <a:r>
              <a:rPr lang="es-MX" b="1" dirty="0">
                <a:solidFill>
                  <a:schemeClr val="bg1"/>
                </a:solidFill>
                <a:latin typeface="Calibri" panose="020F0502020204030204"/>
              </a:rPr>
              <a:t>Solicitan activamente manuscritos, las revistas legítimas no solicitan regularmente envíos de manuscritos por correo electrónico</a:t>
            </a:r>
          </a:p>
          <a:p>
            <a:pPr lvl="0">
              <a:spcBef>
                <a:spcPts val="0"/>
              </a:spcBef>
              <a:spcAft>
                <a:spcPts val="1000"/>
              </a:spcAft>
              <a:buClr>
                <a:prstClr val="white"/>
              </a:buClr>
              <a:buSzPct val="100000"/>
              <a:buFont typeface="Arial"/>
              <a:buChar char="•"/>
            </a:pPr>
            <a:r>
              <a:rPr lang="es-MX" b="1" dirty="0">
                <a:solidFill>
                  <a:schemeClr val="bg1"/>
                </a:solidFill>
                <a:latin typeface="Calibri" panose="020F0502020204030204"/>
              </a:rPr>
              <a:t> La mayoría de las páginas de revistas “depredadoras” contienen errores ortográficos (66%) </a:t>
            </a:r>
          </a:p>
          <a:p>
            <a:pPr lvl="0">
              <a:spcBef>
                <a:spcPts val="0"/>
              </a:spcBef>
              <a:spcAft>
                <a:spcPts val="1000"/>
              </a:spcAft>
              <a:buClr>
                <a:prstClr val="white"/>
              </a:buClr>
              <a:buSzPct val="100000"/>
              <a:buFont typeface="Arial"/>
              <a:buChar char="•"/>
            </a:pPr>
            <a:r>
              <a:rPr lang="es-MX" b="1" dirty="0">
                <a:solidFill>
                  <a:schemeClr val="bg1"/>
                </a:solidFill>
                <a:latin typeface="Calibri" panose="020F0502020204030204"/>
              </a:rPr>
              <a:t>Imágenes distorsionadas o potencialmente no autorizadas (63%)</a:t>
            </a:r>
          </a:p>
          <a:p>
            <a:pPr lvl="0">
              <a:spcBef>
                <a:spcPts val="0"/>
              </a:spcBef>
              <a:spcAft>
                <a:spcPts val="1000"/>
              </a:spcAft>
              <a:buClr>
                <a:prstClr val="white"/>
              </a:buClr>
              <a:buSzPct val="100000"/>
              <a:buFont typeface="Arial"/>
              <a:buChar char="•"/>
            </a:pPr>
            <a:r>
              <a:rPr lang="es-MX" b="1" dirty="0">
                <a:solidFill>
                  <a:schemeClr val="bg1"/>
                </a:solidFill>
                <a:latin typeface="Calibri" panose="020F0502020204030204"/>
              </a:rPr>
              <a:t>Títulos similares o iguales de revistas y entidades pretendidamente legítimos </a:t>
            </a:r>
          </a:p>
          <a:p>
            <a:pPr lvl="0">
              <a:spcBef>
                <a:spcPts val="0"/>
              </a:spcBef>
              <a:spcAft>
                <a:spcPts val="1000"/>
              </a:spcAft>
              <a:buClr>
                <a:prstClr val="white"/>
              </a:buClr>
              <a:buSzPct val="100000"/>
              <a:buFont typeface="Arial"/>
              <a:buChar char="•"/>
            </a:pPr>
            <a:r>
              <a:rPr lang="es-MX" b="1" dirty="0">
                <a:solidFill>
                  <a:schemeClr val="bg1"/>
                </a:solidFill>
                <a:latin typeface="Calibri" panose="020F0502020204030204"/>
              </a:rPr>
              <a:t>Anuncian una medición falsa del impacto. </a:t>
            </a:r>
          </a:p>
          <a:p>
            <a:pPr lvl="0">
              <a:spcBef>
                <a:spcPts val="0"/>
              </a:spcBef>
              <a:spcAft>
                <a:spcPts val="1000"/>
              </a:spcAft>
              <a:buClr>
                <a:prstClr val="white"/>
              </a:buClr>
              <a:buSzPct val="100000"/>
              <a:buFont typeface="Arial"/>
              <a:buChar char="•"/>
            </a:pPr>
            <a:r>
              <a:rPr lang="es-MX" b="1" dirty="0">
                <a:solidFill>
                  <a:schemeClr val="bg1"/>
                </a:solidFill>
                <a:latin typeface="Calibri" panose="020F0502020204030204"/>
              </a:rPr>
              <a:t>Anuncian nombres de revisores falsos, cuya afiliación con la revista no estaba verificada </a:t>
            </a:r>
          </a:p>
          <a:p>
            <a:pPr lvl="0">
              <a:spcBef>
                <a:spcPts val="0"/>
              </a:spcBef>
              <a:spcAft>
                <a:spcPts val="1000"/>
              </a:spcAft>
              <a:buClr>
                <a:prstClr val="white"/>
              </a:buClr>
              <a:buSzPct val="100000"/>
              <a:buFont typeface="Arial"/>
              <a:buChar char="•"/>
            </a:pPr>
            <a:r>
              <a:rPr lang="es-MX" b="1" dirty="0">
                <a:solidFill>
                  <a:schemeClr val="bg1"/>
                </a:solidFill>
                <a:latin typeface="Calibri" panose="020F0502020204030204"/>
              </a:rPr>
              <a:t>Las revistas “depredadoras” cobran una tasa de publicación considerablemente menor (mediana 100 $ USD, IQR 63 $ – 150 $) </a:t>
            </a:r>
          </a:p>
          <a:p>
            <a:pPr lvl="0">
              <a:spcBef>
                <a:spcPts val="0"/>
              </a:spcBef>
              <a:spcAft>
                <a:spcPts val="1000"/>
              </a:spcAft>
              <a:buClr>
                <a:prstClr val="white"/>
              </a:buClr>
              <a:buSzPct val="100000"/>
              <a:buFont typeface="Arial"/>
              <a:buChar char="•"/>
            </a:pPr>
            <a:r>
              <a:rPr lang="es-MX" b="1" dirty="0">
                <a:solidFill>
                  <a:schemeClr val="bg1"/>
                </a:solidFill>
                <a:latin typeface="Calibri" panose="020F0502020204030204"/>
              </a:rPr>
              <a:t>Ofrecen una revisión rápida, que no realizan</a:t>
            </a:r>
          </a:p>
          <a:p>
            <a:pPr lvl="0">
              <a:spcBef>
                <a:spcPts val="0"/>
              </a:spcBef>
              <a:spcAft>
                <a:spcPts val="1000"/>
              </a:spcAft>
              <a:buClr>
                <a:prstClr val="white"/>
              </a:buClr>
              <a:buSzPct val="100000"/>
              <a:buFont typeface="Arial"/>
              <a:buChar char="•"/>
            </a:pPr>
            <a:endParaRPr lang="es-MX" b="1" dirty="0">
              <a:solidFill>
                <a:schemeClr val="bg1"/>
              </a:solidFill>
              <a:latin typeface="Calibri" panose="020F0502020204030204"/>
            </a:endParaRPr>
          </a:p>
          <a:p>
            <a:pPr lvl="0">
              <a:spcBef>
                <a:spcPts val="0"/>
              </a:spcBef>
              <a:spcAft>
                <a:spcPts val="1000"/>
              </a:spcAft>
              <a:buClr>
                <a:prstClr val="white"/>
              </a:buClr>
              <a:buSzPct val="100000"/>
              <a:buFont typeface="Arial"/>
              <a:buChar char="•"/>
            </a:pPr>
            <a:r>
              <a:rPr lang="es-MX" b="1" dirty="0">
                <a:solidFill>
                  <a:schemeClr val="bg1"/>
                </a:solidFill>
                <a:latin typeface="Calibri" panose="020F0502020204030204"/>
              </a:rPr>
              <a:t>En sus páginas, las </a:t>
            </a:r>
            <a:r>
              <a:rPr lang="es-MX" b="1" dirty="0" smtClean="0">
                <a:solidFill>
                  <a:schemeClr val="bg1"/>
                </a:solidFill>
                <a:latin typeface="Calibri" panose="020F0502020204030204"/>
              </a:rPr>
              <a:t>editoriales depredadoras</a:t>
            </a:r>
            <a:r>
              <a:rPr lang="es-MX" b="1" dirty="0">
                <a:solidFill>
                  <a:schemeClr val="bg1"/>
                </a:solidFill>
                <a:latin typeface="Calibri" panose="020F0502020204030204"/>
              </a:rPr>
              <a:t>, hacen visible un factor de impacto que es avalado por una base de datos depredadora; no ofrecen información sobres acreditaciones, y los aspectos legales son difusos, ya que muchas veces la información de ubicación y dirección no coinciden con la que se encuentra en los términos y </a:t>
            </a:r>
            <a:r>
              <a:rPr lang="es-MX" b="1" dirty="0" smtClean="0">
                <a:solidFill>
                  <a:schemeClr val="bg1"/>
                </a:solidFill>
                <a:latin typeface="Calibri" panose="020F0502020204030204"/>
              </a:rPr>
              <a:t>condiciones</a:t>
            </a:r>
            <a:endParaRPr lang="es-MX" b="1" dirty="0" smtClean="0">
              <a:solidFill>
                <a:schemeClr val="bg1"/>
              </a:solidFill>
              <a:latin typeface="Times New Roman" panose="02020603050405020304" pitchFamily="18" charset="0"/>
              <a:cs typeface="Times New Roman" panose="02020603050405020304" pitchFamily="18" charset="0"/>
            </a:endParaRPr>
          </a:p>
          <a:p>
            <a:endParaRPr lang="es-MX"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463752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0" y="0"/>
            <a:ext cx="12192000" cy="6858000"/>
          </a:xfrm>
        </p:spPr>
        <p:txBody>
          <a:bodyPr/>
          <a:lstStyle/>
          <a:p>
            <a:endParaRPr lang="es-MX" dirty="0"/>
          </a:p>
        </p:txBody>
      </p:sp>
      <p:pic>
        <p:nvPicPr>
          <p:cNvPr id="4" name="Marcador de contenido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3115" y="141107"/>
            <a:ext cx="7043350" cy="6655109"/>
          </a:xfrm>
          <a:prstGeom prst="rect">
            <a:avLst/>
          </a:prstGeom>
        </p:spPr>
      </p:pic>
    </p:spTree>
    <p:extLst>
      <p:ext uri="{BB962C8B-B14F-4D97-AF65-F5344CB8AC3E}">
        <p14:creationId xmlns:p14="http://schemas.microsoft.com/office/powerpoint/2010/main" val="7020929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1"/>
            <a:ext cx="12191999" cy="1686010"/>
          </a:xfrm>
        </p:spPr>
        <p:txBody>
          <a:bodyPr>
            <a:normAutofit/>
          </a:bodyPr>
          <a:lstStyle/>
          <a:p>
            <a:r>
              <a:rPr lang="es-MX" b="1" dirty="0" smtClean="0">
                <a:solidFill>
                  <a:schemeClr val="bg1"/>
                </a:solidFill>
              </a:rPr>
              <a:t>Métricas utilizadas por las granjas de artículos y editoriales depredadoras</a:t>
            </a:r>
            <a:endParaRPr lang="es-MX" b="1" dirty="0">
              <a:solidFill>
                <a:schemeClr val="bg1"/>
              </a:solidFill>
            </a:endParaRPr>
          </a:p>
        </p:txBody>
      </p:sp>
      <p:sp>
        <p:nvSpPr>
          <p:cNvPr id="3" name="Marcador de contenido 2"/>
          <p:cNvSpPr>
            <a:spLocks noGrp="1"/>
          </p:cNvSpPr>
          <p:nvPr>
            <p:ph idx="1"/>
          </p:nvPr>
        </p:nvSpPr>
        <p:spPr>
          <a:xfrm>
            <a:off x="164757" y="1466336"/>
            <a:ext cx="12027242" cy="5391664"/>
          </a:xfrm>
        </p:spPr>
        <p:txBody>
          <a:bodyPr/>
          <a:lstStyle/>
          <a:p>
            <a:pPr marL="0" indent="0">
              <a:buNone/>
            </a:pPr>
            <a:r>
              <a:rPr lang="es-MX" b="1" dirty="0">
                <a:solidFill>
                  <a:schemeClr val="bg1"/>
                </a:solidFill>
                <a:latin typeface="Times New Roman" panose="02020603050405020304" pitchFamily="18" charset="0"/>
                <a:cs typeface="Times New Roman" panose="02020603050405020304" pitchFamily="18" charset="0"/>
              </a:rPr>
              <a:t>Estos productos métricos se crean originalmente para dar validez a las revistas depredadoras, y son creadas por el mismo gremio. Esto permite que dichas  revistas mostraran en sus portadas indicios de calidad similares al factor de impacto generados por empresas desconocidas con un portal web que en muchos casos tenía aspecto de ser la Web of </a:t>
            </a:r>
            <a:r>
              <a:rPr lang="es-MX" b="1" dirty="0" err="1">
                <a:solidFill>
                  <a:schemeClr val="bg1"/>
                </a:solidFill>
                <a:latin typeface="Times New Roman" panose="02020603050405020304" pitchFamily="18" charset="0"/>
                <a:cs typeface="Times New Roman" panose="02020603050405020304" pitchFamily="18" charset="0"/>
              </a:rPr>
              <a:t>Science</a:t>
            </a:r>
            <a:r>
              <a:rPr lang="es-MX" b="1" dirty="0">
                <a:solidFill>
                  <a:schemeClr val="bg1"/>
                </a:solidFill>
                <a:latin typeface="Times New Roman" panose="02020603050405020304" pitchFamily="18" charset="0"/>
                <a:cs typeface="Times New Roman" panose="02020603050405020304" pitchFamily="18" charset="0"/>
              </a:rPr>
              <a:t>. No obstante, pronto se dieron cuenta de que muchas revistas </a:t>
            </a:r>
            <a:r>
              <a:rPr lang="es-MX" b="1" dirty="0" err="1">
                <a:solidFill>
                  <a:schemeClr val="bg1"/>
                </a:solidFill>
                <a:latin typeface="Times New Roman" panose="02020603050405020304" pitchFamily="18" charset="0"/>
                <a:cs typeface="Times New Roman" panose="02020603050405020304" pitchFamily="18" charset="0"/>
              </a:rPr>
              <a:t>cientificas</a:t>
            </a:r>
            <a:r>
              <a:rPr lang="es-MX" b="1" dirty="0">
                <a:solidFill>
                  <a:schemeClr val="bg1"/>
                </a:solidFill>
                <a:latin typeface="Times New Roman" panose="02020603050405020304" pitchFamily="18" charset="0"/>
                <a:cs typeface="Times New Roman" panose="02020603050405020304" pitchFamily="18" charset="0"/>
              </a:rPr>
              <a:t>, ávidas de “indexaciones de visibilidad”, empezaron a llamar a sus puertas para pedirles ser indexadas en sus productos, ampliaron su fraudulento negocio en poco tiempo</a:t>
            </a:r>
            <a:r>
              <a:rPr lang="es-MX" b="1" dirty="0" smtClean="0">
                <a:solidFill>
                  <a:schemeClr val="bg1"/>
                </a:solidFill>
                <a:latin typeface="Times New Roman" panose="02020603050405020304" pitchFamily="18" charset="0"/>
                <a:cs typeface="Times New Roman" panose="02020603050405020304" pitchFamily="18" charset="0"/>
              </a:rPr>
              <a:t>.</a:t>
            </a:r>
          </a:p>
          <a:p>
            <a:pPr marL="0" indent="0">
              <a:buNone/>
            </a:pPr>
            <a:endParaRPr lang="es-MX" b="1" dirty="0" smtClean="0">
              <a:solidFill>
                <a:schemeClr val="bg1"/>
              </a:solidFill>
              <a:latin typeface="Times New Roman" panose="02020603050405020304" pitchFamily="18" charset="0"/>
              <a:cs typeface="Times New Roman" panose="02020603050405020304" pitchFamily="18" charset="0"/>
            </a:endParaRPr>
          </a:p>
          <a:p>
            <a:pPr marL="0" indent="0">
              <a:buNone/>
            </a:pPr>
            <a:endParaRPr lang="es-MX" b="1" dirty="0">
              <a:solidFill>
                <a:schemeClr val="bg1"/>
              </a:solidFill>
              <a:latin typeface="Times New Roman" panose="02020603050405020304" pitchFamily="18" charset="0"/>
              <a:cs typeface="Times New Roman" panose="02020603050405020304" pitchFamily="18" charset="0"/>
            </a:endParaRPr>
          </a:p>
          <a:p>
            <a:pPr marL="0" indent="0">
              <a:buNone/>
            </a:pPr>
            <a:endParaRPr lang="es-MX" b="1" dirty="0" smtClean="0">
              <a:solidFill>
                <a:schemeClr val="bg1"/>
              </a:solidFill>
              <a:latin typeface="Times New Roman" panose="02020603050405020304" pitchFamily="18" charset="0"/>
              <a:cs typeface="Times New Roman" panose="02020603050405020304" pitchFamily="18" charset="0"/>
            </a:endParaRPr>
          </a:p>
          <a:p>
            <a:pPr marL="0" indent="0">
              <a:buNone/>
            </a:pPr>
            <a:endParaRPr lang="es-MX" b="1" dirty="0">
              <a:solidFill>
                <a:schemeClr val="bg1"/>
              </a:solidFill>
              <a:latin typeface="Times New Roman" panose="02020603050405020304" pitchFamily="18" charset="0"/>
              <a:cs typeface="Times New Roman" panose="02020603050405020304" pitchFamily="18" charset="0"/>
            </a:endParaRPr>
          </a:p>
          <a:p>
            <a:pPr marL="0" indent="0">
              <a:buNone/>
            </a:pPr>
            <a:endParaRPr lang="es-MX" b="1" dirty="0" smtClean="0">
              <a:solidFill>
                <a:schemeClr val="bg1"/>
              </a:solidFill>
              <a:latin typeface="Times New Roman" panose="02020603050405020304" pitchFamily="18" charset="0"/>
              <a:cs typeface="Times New Roman" panose="02020603050405020304" pitchFamily="18" charset="0"/>
            </a:endParaRPr>
          </a:p>
          <a:p>
            <a:pPr marL="0" indent="0">
              <a:buNone/>
            </a:pPr>
            <a:endParaRPr lang="es-MX" b="1" dirty="0">
              <a:solidFill>
                <a:schemeClr val="bg1"/>
              </a:solidFill>
              <a:latin typeface="Times New Roman" panose="02020603050405020304" pitchFamily="18" charset="0"/>
              <a:cs typeface="Times New Roman" panose="02020603050405020304" pitchFamily="18" charset="0"/>
            </a:endParaRPr>
          </a:p>
          <a:p>
            <a:pPr marL="0" indent="0">
              <a:buNone/>
            </a:pPr>
            <a:endParaRPr lang="es-MX" b="1" dirty="0">
              <a:solidFill>
                <a:schemeClr val="bg1"/>
              </a:solidFill>
              <a:latin typeface="Times New Roman" panose="02020603050405020304" pitchFamily="18" charset="0"/>
              <a:cs typeface="Times New Roman" panose="02020603050405020304" pitchFamily="18" charset="0"/>
            </a:endParaRPr>
          </a:p>
          <a:p>
            <a:endParaRPr lang="es-MX" dirty="0"/>
          </a:p>
        </p:txBody>
      </p:sp>
      <p:pic>
        <p:nvPicPr>
          <p:cNvPr id="4" name="Imagen 3"/>
          <p:cNvPicPr>
            <a:picLocks noChangeAspect="1"/>
          </p:cNvPicPr>
          <p:nvPr/>
        </p:nvPicPr>
        <p:blipFill>
          <a:blip r:embed="rId2"/>
          <a:stretch>
            <a:fillRect/>
          </a:stretch>
        </p:blipFill>
        <p:spPr>
          <a:xfrm>
            <a:off x="5766485" y="3639033"/>
            <a:ext cx="6425513" cy="3218967"/>
          </a:xfrm>
          <a:prstGeom prst="rect">
            <a:avLst/>
          </a:prstGeom>
        </p:spPr>
      </p:pic>
      <p:pic>
        <p:nvPicPr>
          <p:cNvPr id="5" name="Imagen 4"/>
          <p:cNvPicPr>
            <a:picLocks noChangeAspect="1"/>
          </p:cNvPicPr>
          <p:nvPr/>
        </p:nvPicPr>
        <p:blipFill>
          <a:blip r:embed="rId3"/>
          <a:stretch>
            <a:fillRect/>
          </a:stretch>
        </p:blipFill>
        <p:spPr>
          <a:xfrm>
            <a:off x="122933" y="3295135"/>
            <a:ext cx="4212701" cy="3562865"/>
          </a:xfrm>
          <a:prstGeom prst="rect">
            <a:avLst/>
          </a:prstGeom>
        </p:spPr>
      </p:pic>
    </p:spTree>
    <p:extLst>
      <p:ext uri="{BB962C8B-B14F-4D97-AF65-F5344CB8AC3E}">
        <p14:creationId xmlns:p14="http://schemas.microsoft.com/office/powerpoint/2010/main" val="10762084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1"/>
            <a:ext cx="12191999" cy="1686010"/>
          </a:xfrm>
        </p:spPr>
        <p:txBody>
          <a:bodyPr>
            <a:normAutofit/>
          </a:bodyPr>
          <a:lstStyle/>
          <a:p>
            <a:r>
              <a:rPr lang="es-MX" b="1" dirty="0">
                <a:solidFill>
                  <a:schemeClr val="bg1"/>
                </a:solidFill>
              </a:rPr>
              <a:t>Estrategias para identificar </a:t>
            </a:r>
            <a:r>
              <a:rPr lang="es-MX" b="1" dirty="0" smtClean="0">
                <a:solidFill>
                  <a:schemeClr val="bg1"/>
                </a:solidFill>
              </a:rPr>
              <a:t>Granjas de </a:t>
            </a:r>
            <a:r>
              <a:rPr lang="es-MX" b="1" dirty="0" err="1" smtClean="0">
                <a:solidFill>
                  <a:schemeClr val="bg1"/>
                </a:solidFill>
              </a:rPr>
              <a:t>articulos</a:t>
            </a:r>
            <a:r>
              <a:rPr lang="es-MX" b="1" dirty="0" smtClean="0">
                <a:solidFill>
                  <a:schemeClr val="bg1"/>
                </a:solidFill>
              </a:rPr>
              <a:t> </a:t>
            </a:r>
            <a:r>
              <a:rPr lang="es-MX" b="1" dirty="0">
                <a:solidFill>
                  <a:schemeClr val="bg1"/>
                </a:solidFill>
              </a:rPr>
              <a:t>– editoriales depredadoras</a:t>
            </a:r>
          </a:p>
        </p:txBody>
      </p:sp>
      <p:sp>
        <p:nvSpPr>
          <p:cNvPr id="3" name="Marcador de contenido 2"/>
          <p:cNvSpPr>
            <a:spLocks noGrp="1"/>
          </p:cNvSpPr>
          <p:nvPr>
            <p:ph idx="1"/>
          </p:nvPr>
        </p:nvSpPr>
        <p:spPr>
          <a:xfrm>
            <a:off x="164757" y="1466336"/>
            <a:ext cx="12027242" cy="5391664"/>
          </a:xfrm>
        </p:spPr>
        <p:txBody>
          <a:bodyPr>
            <a:normAutofit lnSpcReduction="10000"/>
          </a:bodyPr>
          <a:lstStyle/>
          <a:p>
            <a:pPr marL="0" indent="0">
              <a:buNone/>
            </a:pPr>
            <a:endParaRPr lang="es-MX" b="1" dirty="0" smtClean="0">
              <a:solidFill>
                <a:schemeClr val="bg1"/>
              </a:solidFill>
              <a:latin typeface="Times New Roman" panose="02020603050405020304" pitchFamily="18" charset="0"/>
              <a:cs typeface="Times New Roman" panose="02020603050405020304" pitchFamily="18" charset="0"/>
            </a:endParaRPr>
          </a:p>
          <a:p>
            <a:pPr marL="0" indent="0">
              <a:buNone/>
            </a:pPr>
            <a:endParaRPr lang="es-MX" b="1" dirty="0">
              <a:solidFill>
                <a:schemeClr val="bg1"/>
              </a:solidFill>
              <a:latin typeface="Times New Roman" panose="02020603050405020304" pitchFamily="18" charset="0"/>
              <a:cs typeface="Times New Roman" panose="02020603050405020304" pitchFamily="18" charset="0"/>
            </a:endParaRPr>
          </a:p>
          <a:p>
            <a:pPr marL="0" indent="0">
              <a:buNone/>
            </a:pPr>
            <a:endParaRPr lang="es-MX" b="1" dirty="0" smtClean="0">
              <a:solidFill>
                <a:schemeClr val="bg1"/>
              </a:solidFill>
              <a:latin typeface="Times New Roman" panose="02020603050405020304" pitchFamily="18" charset="0"/>
              <a:cs typeface="Times New Roman" panose="02020603050405020304" pitchFamily="18" charset="0"/>
            </a:endParaRPr>
          </a:p>
          <a:p>
            <a:pPr marL="0" indent="0">
              <a:buNone/>
            </a:pPr>
            <a:endParaRPr lang="es-MX" b="1" dirty="0">
              <a:solidFill>
                <a:schemeClr val="bg1"/>
              </a:solidFill>
              <a:latin typeface="Times New Roman" panose="02020603050405020304" pitchFamily="18" charset="0"/>
              <a:cs typeface="Times New Roman" panose="02020603050405020304" pitchFamily="18" charset="0"/>
            </a:endParaRPr>
          </a:p>
          <a:p>
            <a:pPr marL="0" indent="0">
              <a:buNone/>
            </a:pPr>
            <a:endParaRPr lang="es-MX" b="1" dirty="0" smtClean="0">
              <a:solidFill>
                <a:schemeClr val="bg1"/>
              </a:solidFill>
              <a:latin typeface="Times New Roman" panose="02020603050405020304" pitchFamily="18" charset="0"/>
              <a:cs typeface="Times New Roman" panose="02020603050405020304" pitchFamily="18" charset="0"/>
            </a:endParaRPr>
          </a:p>
          <a:p>
            <a:r>
              <a:rPr lang="es-MX" b="1" dirty="0" smtClean="0">
                <a:solidFill>
                  <a:schemeClr val="bg1"/>
                </a:solidFill>
                <a:latin typeface="Times New Roman" panose="02020603050405020304" pitchFamily="18" charset="0"/>
                <a:cs typeface="Times New Roman" panose="02020603050405020304" pitchFamily="18" charset="0"/>
              </a:rPr>
              <a:t>Efectúe </a:t>
            </a:r>
            <a:r>
              <a:rPr lang="es-MX" b="1" dirty="0">
                <a:solidFill>
                  <a:schemeClr val="bg1"/>
                </a:solidFill>
                <a:latin typeface="Times New Roman" panose="02020603050405020304" pitchFamily="18" charset="0"/>
                <a:cs typeface="Times New Roman" panose="02020603050405020304" pitchFamily="18" charset="0"/>
              </a:rPr>
              <a:t>una búsqueda sobre la revista o casa editorial en la red a través de buscadores como Google, Google Académico, entre otros.</a:t>
            </a:r>
          </a:p>
          <a:p>
            <a:endParaRPr lang="es-MX" b="1" dirty="0">
              <a:solidFill>
                <a:schemeClr val="bg1"/>
              </a:solidFill>
              <a:latin typeface="Times New Roman" panose="02020603050405020304" pitchFamily="18" charset="0"/>
              <a:cs typeface="Times New Roman" panose="02020603050405020304" pitchFamily="18" charset="0"/>
            </a:endParaRPr>
          </a:p>
          <a:p>
            <a:r>
              <a:rPr lang="es-MX" b="1" dirty="0">
                <a:solidFill>
                  <a:schemeClr val="bg1"/>
                </a:solidFill>
                <a:latin typeface="Times New Roman" panose="02020603050405020304" pitchFamily="18" charset="0"/>
                <a:cs typeface="Times New Roman" panose="02020603050405020304" pitchFamily="18" charset="0"/>
              </a:rPr>
              <a:t>Verifique los indizadores en los que la revista o casa editorial se menciona que forma parte.</a:t>
            </a:r>
          </a:p>
          <a:p>
            <a:endParaRPr lang="es-MX" b="1" dirty="0">
              <a:solidFill>
                <a:schemeClr val="bg1"/>
              </a:solidFill>
              <a:latin typeface="Times New Roman" panose="02020603050405020304" pitchFamily="18" charset="0"/>
              <a:cs typeface="Times New Roman" panose="02020603050405020304" pitchFamily="18" charset="0"/>
            </a:endParaRPr>
          </a:p>
          <a:p>
            <a:r>
              <a:rPr lang="es-MX" b="1" dirty="0">
                <a:solidFill>
                  <a:schemeClr val="bg1"/>
                </a:solidFill>
                <a:latin typeface="Times New Roman" panose="02020603050405020304" pitchFamily="18" charset="0"/>
                <a:cs typeface="Times New Roman" panose="02020603050405020304" pitchFamily="18" charset="0"/>
              </a:rPr>
              <a:t>Investigar  los tiempos de revisión y publicación de artículos.</a:t>
            </a:r>
          </a:p>
          <a:p>
            <a:endParaRPr lang="es-MX" b="1" dirty="0">
              <a:solidFill>
                <a:schemeClr val="bg1"/>
              </a:solidFill>
              <a:latin typeface="Times New Roman" panose="02020603050405020304" pitchFamily="18" charset="0"/>
              <a:cs typeface="Times New Roman" panose="02020603050405020304" pitchFamily="18" charset="0"/>
            </a:endParaRPr>
          </a:p>
          <a:p>
            <a:r>
              <a:rPr lang="es-MX" b="1" dirty="0">
                <a:solidFill>
                  <a:schemeClr val="bg1"/>
                </a:solidFill>
                <a:latin typeface="Times New Roman" panose="02020603050405020304" pitchFamily="18" charset="0"/>
                <a:cs typeface="Times New Roman" panose="02020603050405020304" pitchFamily="18" charset="0"/>
              </a:rPr>
              <a:t>Investigar al editor, los comités y los consejos de las revistas o editoriales</a:t>
            </a:r>
            <a:r>
              <a:rPr lang="es-MX" b="1" dirty="0" smtClean="0">
                <a:solidFill>
                  <a:schemeClr val="bg1"/>
                </a:solidFill>
                <a:latin typeface="Times New Roman" panose="02020603050405020304" pitchFamily="18" charset="0"/>
                <a:cs typeface="Times New Roman" panose="02020603050405020304" pitchFamily="18" charset="0"/>
              </a:rPr>
              <a:t>.</a:t>
            </a:r>
          </a:p>
          <a:p>
            <a:endParaRPr lang="es-MX" b="1" dirty="0">
              <a:solidFill>
                <a:schemeClr val="bg1"/>
              </a:solidFill>
              <a:latin typeface="Times New Roman" panose="02020603050405020304" pitchFamily="18" charset="0"/>
              <a:cs typeface="Times New Roman" panose="02020603050405020304" pitchFamily="18" charset="0"/>
            </a:endParaRPr>
          </a:p>
          <a:p>
            <a:endParaRPr lang="es-MX" b="1" dirty="0">
              <a:solidFill>
                <a:schemeClr val="bg1"/>
              </a:solidFill>
              <a:latin typeface="Times New Roman" panose="02020603050405020304" pitchFamily="18" charset="0"/>
              <a:cs typeface="Times New Roman" panose="02020603050405020304" pitchFamily="18" charset="0"/>
            </a:endParaRPr>
          </a:p>
          <a:p>
            <a:pPr marL="0" indent="0">
              <a:buNone/>
            </a:pPr>
            <a:endParaRPr lang="es-MX" b="1" dirty="0" smtClean="0">
              <a:solidFill>
                <a:schemeClr val="bg1"/>
              </a:solidFill>
              <a:latin typeface="Times New Roman" panose="02020603050405020304" pitchFamily="18" charset="0"/>
              <a:cs typeface="Times New Roman" panose="02020603050405020304" pitchFamily="18" charset="0"/>
            </a:endParaRPr>
          </a:p>
          <a:p>
            <a:pPr marL="0" indent="0">
              <a:buNone/>
            </a:pPr>
            <a:endParaRPr lang="es-MX" b="1" dirty="0">
              <a:solidFill>
                <a:schemeClr val="bg1"/>
              </a:solidFill>
              <a:latin typeface="Times New Roman" panose="02020603050405020304" pitchFamily="18" charset="0"/>
              <a:cs typeface="Times New Roman" panose="02020603050405020304" pitchFamily="18" charset="0"/>
            </a:endParaRPr>
          </a:p>
          <a:p>
            <a:pPr marL="0" indent="0">
              <a:buNone/>
            </a:pPr>
            <a:endParaRPr lang="es-MX" b="1" dirty="0" smtClean="0">
              <a:solidFill>
                <a:schemeClr val="bg1"/>
              </a:solidFill>
              <a:latin typeface="Times New Roman" panose="02020603050405020304" pitchFamily="18" charset="0"/>
              <a:cs typeface="Times New Roman" panose="02020603050405020304" pitchFamily="18" charset="0"/>
            </a:endParaRPr>
          </a:p>
          <a:p>
            <a:pPr marL="0" indent="0">
              <a:buNone/>
            </a:pPr>
            <a:endParaRPr lang="es-MX" b="1" dirty="0">
              <a:solidFill>
                <a:schemeClr val="bg1"/>
              </a:solidFill>
              <a:latin typeface="Times New Roman" panose="02020603050405020304" pitchFamily="18" charset="0"/>
              <a:cs typeface="Times New Roman" panose="02020603050405020304" pitchFamily="18" charset="0"/>
            </a:endParaRPr>
          </a:p>
          <a:p>
            <a:pPr marL="0" indent="0">
              <a:buNone/>
            </a:pPr>
            <a:endParaRPr lang="es-MX" b="1" dirty="0" smtClean="0">
              <a:solidFill>
                <a:schemeClr val="bg1"/>
              </a:solidFill>
              <a:latin typeface="Times New Roman" panose="02020603050405020304" pitchFamily="18" charset="0"/>
              <a:cs typeface="Times New Roman" panose="02020603050405020304" pitchFamily="18" charset="0"/>
            </a:endParaRPr>
          </a:p>
          <a:p>
            <a:pPr marL="0" indent="0">
              <a:buNone/>
            </a:pPr>
            <a:endParaRPr lang="es-MX" b="1" dirty="0">
              <a:solidFill>
                <a:schemeClr val="bg1"/>
              </a:solidFill>
              <a:latin typeface="Times New Roman" panose="02020603050405020304" pitchFamily="18" charset="0"/>
              <a:cs typeface="Times New Roman" panose="02020603050405020304" pitchFamily="18" charset="0"/>
            </a:endParaRPr>
          </a:p>
          <a:p>
            <a:pPr marL="0" indent="0">
              <a:buNone/>
            </a:pPr>
            <a:endParaRPr lang="es-MX" b="1" dirty="0">
              <a:solidFill>
                <a:schemeClr val="bg1"/>
              </a:solidFill>
              <a:latin typeface="Times New Roman" panose="02020603050405020304" pitchFamily="18" charset="0"/>
              <a:cs typeface="Times New Roman" panose="02020603050405020304" pitchFamily="18" charset="0"/>
            </a:endParaRPr>
          </a:p>
          <a:p>
            <a:endParaRPr lang="es-MX" dirty="0"/>
          </a:p>
        </p:txBody>
      </p:sp>
    </p:spTree>
    <p:extLst>
      <p:ext uri="{BB962C8B-B14F-4D97-AF65-F5344CB8AC3E}">
        <p14:creationId xmlns:p14="http://schemas.microsoft.com/office/powerpoint/2010/main" val="1964724785"/>
      </p:ext>
    </p:extLst>
  </p:cSld>
  <p:clrMapOvr>
    <a:masterClrMapping/>
  </p:clrMapOvr>
</p:sld>
</file>

<file path=ppt/theme/theme1.xml><?xml version="1.0" encoding="utf-8"?>
<a:theme xmlns:a="http://schemas.openxmlformats.org/drawingml/2006/main" name="Sector">
  <a:themeElements>
    <a:clrScheme name="Slice">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62000"/>
                <a:satMod val="200000"/>
                <a:lumMod val="124000"/>
              </a:schemeClr>
            </a:gs>
            <a:gs pos="100000">
              <a:schemeClr val="phClr">
                <a:shade val="96000"/>
                <a:hueMod val="88000"/>
                <a:satMod val="220000"/>
                <a:lumMod val="82000"/>
              </a:schemeClr>
            </a:gs>
          </a:gsLst>
          <a:lin ang="6120000" scaled="1"/>
        </a:gradFill>
        <a:gradFill rotWithShape="1">
          <a:gsLst>
            <a:gs pos="0">
              <a:schemeClr val="phClr">
                <a:tint val="97000"/>
                <a:hueMod val="142000"/>
                <a:satMod val="200000"/>
                <a:lumMod val="118000"/>
              </a:schemeClr>
            </a:gs>
            <a:gs pos="100000">
              <a:schemeClr val="phClr">
                <a:shade val="92000"/>
                <a:hueMod val="22000"/>
                <a:satMod val="220000"/>
                <a:lumMod val="62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282EB108-EDE6-4B8E-957B-D4A69BF580EA}"/>
    </a:ext>
  </a:extLst>
</a:theme>
</file>

<file path=docProps/app.xml><?xml version="1.0" encoding="utf-8"?>
<Properties xmlns="http://schemas.openxmlformats.org/officeDocument/2006/extended-properties" xmlns:vt="http://schemas.openxmlformats.org/officeDocument/2006/docPropsVTypes">
  <Template>Slice</Template>
  <TotalTime>104</TotalTime>
  <Words>768</Words>
  <Application>Microsoft Office PowerPoint</Application>
  <PresentationFormat>Panorámica</PresentationFormat>
  <Paragraphs>76</Paragraphs>
  <Slides>15</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15</vt:i4>
      </vt:variant>
    </vt:vector>
  </HeadingPairs>
  <TitlesOfParts>
    <vt:vector size="22" baseType="lpstr">
      <vt:lpstr>Arial</vt:lpstr>
      <vt:lpstr>Calibri</vt:lpstr>
      <vt:lpstr>Calibri Light</vt:lpstr>
      <vt:lpstr>Century Gothic</vt:lpstr>
      <vt:lpstr>Times New Roman</vt:lpstr>
      <vt:lpstr>Wingdings 3</vt:lpstr>
      <vt:lpstr>Sector</vt:lpstr>
      <vt:lpstr>Estrategias de detección y prevención de prácticas depredadoras y de uso común de las granjas de artículos científicos" (paper mills) y editoriales depredadoras</vt:lpstr>
      <vt:lpstr>INTRODUCCION </vt:lpstr>
      <vt:lpstr>Granjas de artículos (paper mills) : las fábricas de manuscritos falsificados son un tipo de fraude industrial frecuente en el sector editorial. son organizaciones con ánimo de lucro, no oficial y potencialmente ilegal que producen y venden manuscritos fabricados o manipulados que se asemejan a investigaciones legítimas. (Nash Jack, 2022).   Editoriales depredadoras: Las editoriales depredadoras publican revistas falsificadas para aprovecharse del modelo de acceso abierto, en el que el autor paga. Estas editoriales son deshonestas y carecen de transparencia. Su objetivo es engañar a los investigadores, especialmente a aquellos con poca experiencia en la comunicación académica. Crean sitios web que imitan a los de editoriales en línea legítimas y publican revistas de dudosa calidad, incluso de muy baja calidad. (Beall, J. 2012).         </vt:lpstr>
      <vt:lpstr>Características de las granjas de articulos</vt:lpstr>
      <vt:lpstr>                                                      </vt:lpstr>
      <vt:lpstr>Características de las editoriales depredadoras</vt:lpstr>
      <vt:lpstr>Presentación de PowerPoint</vt:lpstr>
      <vt:lpstr>Métricas utilizadas por las granjas de artículos y editoriales depredadoras</vt:lpstr>
      <vt:lpstr>Estrategias para identificar Granjas de articulos – editoriales depredadoras</vt:lpstr>
      <vt:lpstr>Presentación de PowerPoint</vt:lpstr>
      <vt:lpstr>Presentación de PowerPoint</vt:lpstr>
      <vt:lpstr>Presentación de PowerPoint</vt:lpstr>
      <vt:lpstr>CONSECUENCIAS DEL PUBLICAR EN granjas- editoriales DEPREDADORAS</vt:lpstr>
      <vt:lpstr>GRACIAS  moy-quinta9110@Hotmail.com  mquintana@upn.mx </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Estrategias de detección y prevención de prácticas depredadoras y de uso común de las granjas de artículos científicos" (paper mills) y editoriales depredadoras</dc:title>
  <dc:creator>user</dc:creator>
  <cp:lastModifiedBy>user</cp:lastModifiedBy>
  <cp:revision>9</cp:revision>
  <dcterms:created xsi:type="dcterms:W3CDTF">2025-11-10T01:58:52Z</dcterms:created>
  <dcterms:modified xsi:type="dcterms:W3CDTF">2025-11-10T03:43:14Z</dcterms:modified>
</cp:coreProperties>
</file>